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58" r:id="rId4"/>
    <p:sldId id="271" r:id="rId5"/>
    <p:sldId id="280" r:id="rId6"/>
    <p:sldId id="257" r:id="rId7"/>
    <p:sldId id="264" r:id="rId8"/>
    <p:sldId id="263" r:id="rId9"/>
    <p:sldId id="279" r:id="rId10"/>
    <p:sldId id="268" r:id="rId11"/>
    <p:sldId id="283" r:id="rId12"/>
    <p:sldId id="267" r:id="rId13"/>
    <p:sldId id="284" r:id="rId14"/>
    <p:sldId id="261" r:id="rId15"/>
    <p:sldId id="282" r:id="rId16"/>
    <p:sldId id="277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CF1"/>
    <a:srgbClr val="2C9ECC"/>
    <a:srgbClr val="FFF9E1"/>
    <a:srgbClr val="9EBBDA"/>
    <a:srgbClr val="7ACBE9"/>
    <a:srgbClr val="5DB8D6"/>
    <a:srgbClr val="9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230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BAEDF-D031-44A2-8B99-86E75C33B9B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AA01-85DF-490B-BDB2-D582AA772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5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 </a:t>
            </a:r>
            <a:r>
              <a:rPr lang="ko-KR" altLang="en-US" dirty="0"/>
              <a:t>이번에 </a:t>
            </a:r>
            <a:r>
              <a:rPr lang="en-US" altLang="ko-KR" dirty="0"/>
              <a:t>project2 NBA </a:t>
            </a:r>
            <a:r>
              <a:rPr lang="ko-KR" altLang="en-US" dirty="0"/>
              <a:t>승부예측 발표를 하는 강한나라 라고 합니다</a:t>
            </a:r>
            <a:r>
              <a:rPr lang="en-US" altLang="ko-KR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2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데이터라 교차검증을 </a:t>
            </a:r>
            <a:r>
              <a:rPr lang="ko-KR" altLang="en-US" dirty="0" err="1"/>
              <a:t>하지않고</a:t>
            </a:r>
            <a:r>
              <a:rPr lang="ko-KR" altLang="en-US" dirty="0"/>
              <a:t> </a:t>
            </a:r>
            <a:r>
              <a:rPr lang="en-US" altLang="ko-KR" dirty="0"/>
              <a:t>hold-out</a:t>
            </a:r>
            <a:r>
              <a:rPr lang="ko-KR" altLang="en-US" dirty="0"/>
              <a:t>을 사용해서 데이터셋을 분리하였고 </a:t>
            </a:r>
            <a:r>
              <a:rPr lang="ko-KR" altLang="en-US" dirty="0" err="1"/>
              <a:t>결정트리로</a:t>
            </a:r>
            <a:r>
              <a:rPr lang="ko-KR" altLang="en-US" dirty="0"/>
              <a:t> 모델을 적용하였을 때는 </a:t>
            </a:r>
            <a:r>
              <a:rPr lang="en-US" altLang="ko-KR" dirty="0"/>
              <a:t>0.561 </a:t>
            </a:r>
            <a:r>
              <a:rPr lang="ko-KR" altLang="en-US" dirty="0" err="1"/>
              <a:t>랜덤포레스트로</a:t>
            </a:r>
            <a:r>
              <a:rPr lang="ko-KR" altLang="en-US" dirty="0"/>
              <a:t> 적용하였을 때에는 </a:t>
            </a:r>
            <a:r>
              <a:rPr lang="en-US" altLang="ko-KR" dirty="0"/>
              <a:t>0.56 </a:t>
            </a:r>
            <a:r>
              <a:rPr lang="en-US" altLang="ko-KR" dirty="0" err="1"/>
              <a:t>xgboost</a:t>
            </a:r>
            <a:r>
              <a:rPr lang="ko-KR" altLang="en-US" dirty="0"/>
              <a:t>로 적용하였을 때에는 </a:t>
            </a:r>
            <a:r>
              <a:rPr lang="en-US" altLang="ko-KR" dirty="0"/>
              <a:t>0.5</a:t>
            </a:r>
            <a:r>
              <a:rPr lang="ko-KR" altLang="en-US" dirty="0"/>
              <a:t>로 결과가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7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랜덤 </a:t>
            </a:r>
            <a:r>
              <a:rPr lang="ko-KR" altLang="en-US" dirty="0" err="1"/>
              <a:t>포레스트로</a:t>
            </a:r>
            <a:r>
              <a:rPr lang="ko-KR" altLang="en-US" dirty="0"/>
              <a:t> </a:t>
            </a:r>
            <a:r>
              <a:rPr lang="en-US" altLang="ko-KR" dirty="0"/>
              <a:t>Permutation importance</a:t>
            </a:r>
            <a:r>
              <a:rPr lang="ko-KR" altLang="en-US" dirty="0"/>
              <a:t>를 보았을 때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여기서부터 아주 이상하다는 것을 많이 느꼈으며 관련성이 매우 부족하게 봤고 데이터 자체가 좀 잘못 되었다는 생각을 하였습니다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</a:p>
          <a:p>
            <a:pPr algn="l"/>
            <a:r>
              <a:rPr kumimoji="1"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관련성이 떨어지는 컬럼을 뺄 수가 없어서 더 이상 진행하기가 어려웠습니다</a:t>
            </a:r>
            <a:r>
              <a:rPr kumimoji="1"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>
                <a:solidFill>
                  <a:schemeClr val="tx1"/>
                </a:solidFill>
              </a:rPr>
              <a:t>1. </a:t>
            </a:r>
            <a:r>
              <a:rPr kumimoji="1" lang="ko-KR" altLang="en-US" sz="1200" dirty="0">
                <a:solidFill>
                  <a:schemeClr val="tx1"/>
                </a:solidFill>
              </a:rPr>
              <a:t>홈팀의 전날 승리가 다음 경기에도 영향이 미치는가</a:t>
            </a:r>
            <a:r>
              <a:rPr kumimoji="1" lang="en-US" altLang="ko-KR" sz="1200" dirty="0">
                <a:solidFill>
                  <a:schemeClr val="tx1"/>
                </a:solidFill>
              </a:rPr>
              <a:t>?</a:t>
            </a:r>
            <a:endParaRPr kumimoji="1" lang="ko-KR" altLang="en-US" sz="1200" dirty="0">
              <a:solidFill>
                <a:schemeClr val="tx1"/>
              </a:solidFill>
            </a:endParaRPr>
          </a:p>
          <a:p>
            <a:r>
              <a:rPr kumimoji="1" lang="ko-KR" altLang="en-US" sz="1200" dirty="0">
                <a:solidFill>
                  <a:schemeClr val="tx1"/>
                </a:solidFill>
              </a:rPr>
              <a:t>반반이며</a:t>
            </a:r>
            <a:r>
              <a:rPr kumimoji="0" lang="en-US" altLang="ko-KR" sz="1200" dirty="0">
                <a:solidFill>
                  <a:schemeClr val="tx1"/>
                </a:solidFill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</a:rPr>
              <a:t>영향이 미칠 수도 있고 아닐 수도 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dirty="0"/>
              <a:t>모델 또는 데이터 </a:t>
            </a:r>
            <a:r>
              <a:rPr lang="en-US" altLang="ko-KR" sz="1200" dirty="0"/>
              <a:t>EDA</a:t>
            </a:r>
            <a:r>
              <a:rPr lang="ko-KR" altLang="en-US" sz="1200" dirty="0"/>
              <a:t>가 쓰레기라는 의미라고 할 수 있습니다</a:t>
            </a:r>
            <a:r>
              <a:rPr lang="en-US" altLang="ko-KR" sz="1200" dirty="0"/>
              <a:t>..</a:t>
            </a:r>
          </a:p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2. </a:t>
            </a:r>
            <a:r>
              <a:rPr kumimoji="1" lang="ko-KR" altLang="en-US" sz="1200" dirty="0">
                <a:solidFill>
                  <a:schemeClr val="tx1"/>
                </a:solidFill>
              </a:rPr>
              <a:t>전날 홈팀의 점수가 높다면 다음 경기에서도 홈팀이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이길확률이</a:t>
            </a:r>
            <a:r>
              <a:rPr kumimoji="1" lang="ko-KR" altLang="en-US" sz="1200" dirty="0">
                <a:solidFill>
                  <a:schemeClr val="tx1"/>
                </a:solidFill>
              </a:rPr>
              <a:t> 높을까</a:t>
            </a:r>
            <a:r>
              <a:rPr kumimoji="1" lang="en-US" altLang="ko-KR" sz="1200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1200" dirty="0"/>
              <a:t>이거는 어느정도 </a:t>
            </a:r>
            <a:r>
              <a:rPr lang="en-US" altLang="ko-KR" sz="1200" dirty="0"/>
              <a:t>Feature importance</a:t>
            </a:r>
            <a:r>
              <a:rPr lang="ko-KR" altLang="en-US" sz="1200" dirty="0"/>
              <a:t>를 보면</a:t>
            </a:r>
            <a:r>
              <a:rPr lang="en-US" altLang="ko-KR" sz="1200" dirty="0"/>
              <a:t> </a:t>
            </a:r>
            <a:r>
              <a:rPr lang="ko-KR" altLang="en-US" sz="1200" dirty="0"/>
              <a:t>홈팀의 점수가 관련성이 있다고 할 수 있다고 말할 수 있지만</a:t>
            </a:r>
            <a:endParaRPr lang="en-US" altLang="ko-KR" sz="1200" dirty="0"/>
          </a:p>
          <a:p>
            <a:r>
              <a:rPr kumimoji="1" lang="ko-KR" altLang="en-US" sz="1200" dirty="0">
                <a:solidFill>
                  <a:schemeClr val="tx1"/>
                </a:solidFill>
              </a:rPr>
              <a:t>관련 </a:t>
            </a:r>
            <a:r>
              <a:rPr kumimoji="1" lang="en-US" altLang="ko-KR" sz="1200" dirty="0">
                <a:solidFill>
                  <a:schemeClr val="tx1"/>
                </a:solidFill>
              </a:rPr>
              <a:t>weight</a:t>
            </a:r>
            <a:r>
              <a:rPr kumimoji="1" lang="ko-KR" altLang="en-US" sz="1200" dirty="0">
                <a:solidFill>
                  <a:schemeClr val="tx1"/>
                </a:solidFill>
              </a:rPr>
              <a:t>가 높지 않은 것으로 보아 많은 관련성이 있다고 보기는 힘들 것 같습니다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..</a:t>
            </a:r>
            <a:endParaRPr kumimoji="1"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9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8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자체 피드백으로는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5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개선점으로는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8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처음은 이 프로젝트를 하는 이유와 </a:t>
            </a:r>
            <a:r>
              <a:rPr lang="en-US" altLang="ko-KR" dirty="0"/>
              <a:t>AI</a:t>
            </a:r>
            <a:r>
              <a:rPr lang="ko-KR" altLang="en-US" dirty="0"/>
              <a:t>의 가능성</a:t>
            </a:r>
            <a:r>
              <a:rPr lang="en-US" altLang="ko-KR" dirty="0"/>
              <a:t>, </a:t>
            </a:r>
            <a:r>
              <a:rPr lang="ko-KR" altLang="en-US" dirty="0"/>
              <a:t>가설제시를 하고</a:t>
            </a:r>
            <a:r>
              <a:rPr lang="en-US" altLang="ko-KR" dirty="0"/>
              <a:t> </a:t>
            </a:r>
            <a:r>
              <a:rPr lang="ko-KR" altLang="en-US" dirty="0"/>
              <a:t>데이터를 깔끔하게 하는 </a:t>
            </a:r>
            <a:r>
              <a:rPr lang="ko-KR" altLang="en-US" dirty="0" err="1"/>
              <a:t>전처리</a:t>
            </a:r>
            <a:r>
              <a:rPr lang="ko-KR" altLang="en-US" dirty="0"/>
              <a:t> 과정인 </a:t>
            </a:r>
            <a:r>
              <a:rPr lang="en-US" altLang="ko-KR" dirty="0"/>
              <a:t>Data Wrangling, EDA</a:t>
            </a:r>
            <a:r>
              <a:rPr lang="ko-KR" altLang="en-US" dirty="0"/>
              <a:t>에 대해서 말씀드리고 모델</a:t>
            </a:r>
            <a:r>
              <a:rPr lang="en-US" altLang="ko-KR" dirty="0"/>
              <a:t>3</a:t>
            </a:r>
            <a:r>
              <a:rPr lang="ko-KR" altLang="en-US" dirty="0"/>
              <a:t>개의 적용결과와 피드백 순으로 발표하겠습니다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2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문제정의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3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계속적으로 증가하는 사행산업인 토토가 점점 매출이 증가하는 것으로 보아 사업의 가능성은 높아 보이고</a:t>
            </a:r>
            <a:r>
              <a:rPr lang="en-US" altLang="ko-KR" dirty="0"/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기존 패널 개인에 의한 스포츠 집중 분석은 개인의 인식에 따라 달라지는 분석이며 낮은 적중률을 가지고 있으며</a:t>
            </a:r>
            <a:r>
              <a:rPr kumimoji="1" lang="en-US" altLang="ko-KR" sz="1200" dirty="0">
                <a:solidFill>
                  <a:schemeClr val="tx1"/>
                </a:solidFill>
              </a:rPr>
              <a:t>, AI </a:t>
            </a:r>
            <a:r>
              <a:rPr kumimoji="1" lang="ko-KR" altLang="en-US" sz="1200" dirty="0">
                <a:solidFill>
                  <a:schemeClr val="tx1"/>
                </a:solidFill>
              </a:rPr>
              <a:t>를 통해서 오로지 데이터를 통한 수학적 확률로 승패를 예측하는 정보를 제공하여서 </a:t>
            </a:r>
            <a:r>
              <a:rPr kumimoji="1" lang="en-US" altLang="ko-KR" sz="1200" dirty="0">
                <a:solidFill>
                  <a:schemeClr val="tx1"/>
                </a:solidFill>
              </a:rPr>
              <a:t>AI</a:t>
            </a:r>
            <a:r>
              <a:rPr kumimoji="1" lang="ko-KR" altLang="en-US" sz="1200" dirty="0">
                <a:solidFill>
                  <a:schemeClr val="tx1"/>
                </a:solidFill>
              </a:rPr>
              <a:t>가 예측하는 정보는 기존개인의 예측정보보다 높은 적중률을 보여줄 수 있습니다</a:t>
            </a:r>
            <a:r>
              <a:rPr kumimoji="1" lang="en-US" altLang="ko-KR" sz="1200" dirty="0">
                <a:solidFill>
                  <a:schemeClr val="tx1"/>
                </a:solidFill>
              </a:rPr>
              <a:t>.</a:t>
            </a:r>
            <a:endParaRPr kumimoji="1" lang="ko-KR" altLang="en-US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2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홈팀의 전날 승리가 다음 경기에도 영향이 미치는가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전날 홈팀의 점수가 높다면 다음 경기에서도 홈팀이 이길 확률이 높을까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에 대한 가설을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9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랭글링과</a:t>
            </a:r>
            <a:r>
              <a:rPr lang="ko-KR" altLang="en-US" dirty="0"/>
              <a:t> </a:t>
            </a:r>
            <a:r>
              <a:rPr lang="en-US" altLang="ko-KR" dirty="0" err="1"/>
              <a:t>eda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1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캐글의</a:t>
            </a:r>
            <a:r>
              <a:rPr lang="ko-KR" altLang="en-US" dirty="0"/>
              <a:t> 데이터를 불러와서 </a:t>
            </a:r>
            <a:r>
              <a:rPr lang="en-US" altLang="ko-KR" dirty="0"/>
              <a:t>2004~ 2022.3</a:t>
            </a:r>
            <a:r>
              <a:rPr lang="ko-KR" altLang="en-US" dirty="0"/>
              <a:t>월 까지의 </a:t>
            </a:r>
            <a:r>
              <a:rPr lang="en-US" altLang="ko-KR" dirty="0" err="1"/>
              <a:t>nba</a:t>
            </a:r>
            <a:r>
              <a:rPr lang="ko-KR" altLang="en-US" dirty="0"/>
              <a:t>데이터를 수집합니다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7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결측치제거나</a:t>
            </a:r>
            <a:r>
              <a:rPr lang="ko-KR" altLang="en-US" dirty="0"/>
              <a:t> 정렬</a:t>
            </a:r>
            <a:r>
              <a:rPr lang="en-US" altLang="ko-KR" dirty="0"/>
              <a:t>, </a:t>
            </a:r>
            <a:r>
              <a:rPr lang="ko-KR" altLang="en-US" dirty="0"/>
              <a:t>약어 </a:t>
            </a:r>
            <a:r>
              <a:rPr lang="ko-KR" altLang="en-US" dirty="0" err="1"/>
              <a:t>변경등</a:t>
            </a:r>
            <a:r>
              <a:rPr lang="ko-KR" altLang="en-US" dirty="0"/>
              <a:t> 전반적인 전처리를 하고 </a:t>
            </a:r>
            <a:r>
              <a:rPr lang="en-US" altLang="ko-KR" dirty="0"/>
              <a:t>PREDICT</a:t>
            </a:r>
            <a:r>
              <a:rPr lang="ko-KR" altLang="en-US" dirty="0"/>
              <a:t>라는 이전 경기 </a:t>
            </a:r>
            <a:r>
              <a:rPr lang="ko-KR" altLang="en-US" dirty="0" err="1"/>
              <a:t>스탯으로</a:t>
            </a:r>
            <a:r>
              <a:rPr lang="ko-KR" altLang="en-US" dirty="0"/>
              <a:t> 인한 결과를 예측하는 </a:t>
            </a:r>
            <a:r>
              <a:rPr lang="ko-KR" altLang="en-US" dirty="0" err="1"/>
              <a:t>타겟값을</a:t>
            </a:r>
            <a:r>
              <a:rPr lang="ko-KR" altLang="en-US" dirty="0"/>
              <a:t> 생성합니다</a:t>
            </a:r>
            <a:r>
              <a:rPr lang="en-US" altLang="ko-KR" dirty="0"/>
              <a:t>. </a:t>
            </a:r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테스트셋을 </a:t>
            </a:r>
            <a:r>
              <a:rPr lang="en-US" altLang="ko-KR" dirty="0"/>
              <a:t>6:2:2</a:t>
            </a:r>
            <a:r>
              <a:rPr lang="ko-KR" altLang="en-US" dirty="0"/>
              <a:t>로 </a:t>
            </a:r>
            <a:r>
              <a:rPr lang="ko-KR" altLang="en-US" dirty="0" err="1"/>
              <a:t>나우어</a:t>
            </a:r>
            <a:r>
              <a:rPr lang="ko-KR" altLang="en-US" dirty="0"/>
              <a:t>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3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적용입니다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FAA01-85DF-490B-BDB2-D582AA7725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2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플레이어, 육상경기이(가) 표시된 사진&#10;&#10;자동 생성된 설명">
            <a:extLst>
              <a:ext uri="{FF2B5EF4-FFF2-40B4-BE49-F238E27FC236}">
                <a16:creationId xmlns:a16="http://schemas.microsoft.com/office/drawing/2014/main" id="{7D4EE6B8-6207-87EC-FF75-170DE6CA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NBA PREDICTION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04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32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Insert Title Here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Lorem Ipsum is simply dummy text of the printing and typesetting industry.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366982" y="4969164"/>
            <a:ext cx="2290618" cy="1018769"/>
            <a:chOff x="1366982" y="4969164"/>
            <a:chExt cx="2290618" cy="1018769"/>
          </a:xfrm>
        </p:grpSpPr>
        <p:grpSp>
          <p:nvGrpSpPr>
            <p:cNvPr id="19" name="グループ化 9">
              <a:extLst>
                <a:ext uri="{FF2B5EF4-FFF2-40B4-BE49-F238E27FC236}">
                  <a16:creationId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733538"/>
              <a:chOff x="1204145" y="262140"/>
              <a:chExt cx="3861624" cy="1236634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1692300" y="262140"/>
                <a:ext cx="2916444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D</a:t>
                </a:r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ecision-Trees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42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Max_depth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6</a:t>
                </a:r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4950691" y="4982258"/>
            <a:ext cx="2290618" cy="1180351"/>
            <a:chOff x="1366982" y="4969164"/>
            <a:chExt cx="2290618" cy="1180351"/>
          </a:xfrm>
        </p:grpSpPr>
        <p:grpSp>
          <p:nvGrpSpPr>
            <p:cNvPr id="23" name="グループ化 9">
              <a:extLst>
                <a:ext uri="{FF2B5EF4-FFF2-40B4-BE49-F238E27FC236}">
                  <a16:creationId xmlns:a16="http://schemas.microsoft.com/office/drawing/2014/main" id="{A4CB4419-A83B-41B8-AE53-9F3411BFA146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895120"/>
              <a:chOff x="1204145" y="262140"/>
              <a:chExt cx="3861624" cy="1509037"/>
            </a:xfrm>
          </p:grpSpPr>
          <p:sp>
            <p:nvSpPr>
              <p:cNvPr id="25" name="テキスト ボックス 10">
                <a:extLst>
                  <a:ext uri="{FF2B5EF4-FFF2-40B4-BE49-F238E27FC236}">
                    <a16:creationId xmlns:a16="http://schemas.microsoft.com/office/drawing/2014/main" id="{7E11D125-653B-4378-9E71-DC74414EB896}"/>
                  </a:ext>
                </a:extLst>
              </p:cNvPr>
              <p:cNvSpPr txBox="1"/>
              <p:nvPr/>
            </p:nvSpPr>
            <p:spPr>
              <a:xfrm>
                <a:off x="1534967" y="262140"/>
                <a:ext cx="3231113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andom-Forests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テキスト ボックス 11">
                <a:extLst>
                  <a:ext uri="{FF2B5EF4-FFF2-40B4-BE49-F238E27FC236}">
                    <a16:creationId xmlns:a16="http://schemas.microsoft.com/office/drawing/2014/main" id="{6247FF91-5285-4B11-8322-D75C668FABED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700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Ordinalencorder</a:t>
                </a:r>
                <a:endParaRPr lang="en-US" altLang="ja-JP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n_estimater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5000</a:t>
                </a:r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CFD6-8BFE-45E3-98D9-D06C2AAA637A}"/>
              </a:ext>
            </a:extLst>
          </p:cNvPr>
          <p:cNvGrpSpPr/>
          <p:nvPr/>
        </p:nvGrpSpPr>
        <p:grpSpPr>
          <a:xfrm>
            <a:off x="8534400" y="4995352"/>
            <a:ext cx="2290618" cy="1341934"/>
            <a:chOff x="1366982" y="4969164"/>
            <a:chExt cx="2290618" cy="1341934"/>
          </a:xfrm>
        </p:grpSpPr>
        <p:grpSp>
          <p:nvGrpSpPr>
            <p:cNvPr id="28" name="グループ化 9">
              <a:extLst>
                <a:ext uri="{FF2B5EF4-FFF2-40B4-BE49-F238E27FC236}">
                  <a16:creationId xmlns:a16="http://schemas.microsoft.com/office/drawing/2014/main" id="{E2B329FF-DEDC-4296-A07B-A14A5461CA84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1056703"/>
              <a:chOff x="1204145" y="262140"/>
              <a:chExt cx="3861624" cy="1781441"/>
            </a:xfrm>
          </p:grpSpPr>
          <p:sp>
            <p:nvSpPr>
              <p:cNvPr id="30" name="テキスト ボックス 10">
                <a:extLst>
                  <a:ext uri="{FF2B5EF4-FFF2-40B4-BE49-F238E27FC236}">
                    <a16:creationId xmlns:a16="http://schemas.microsoft.com/office/drawing/2014/main" id="{E56344AC-5DD3-44B1-B62F-CFF0FCDBAC90}"/>
                  </a:ext>
                </a:extLst>
              </p:cNvPr>
              <p:cNvSpPr txBox="1"/>
              <p:nvPr/>
            </p:nvSpPr>
            <p:spPr>
              <a:xfrm>
                <a:off x="2233646" y="262140"/>
                <a:ext cx="1833750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 err="1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XGBoost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テキスト ボックス 11">
                <a:extLst>
                  <a:ext uri="{FF2B5EF4-FFF2-40B4-BE49-F238E27FC236}">
                    <a16:creationId xmlns:a16="http://schemas.microsoft.com/office/drawing/2014/main" id="{8ED1F92F-B0B1-43EC-B774-CBFDACEEFAB3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972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n_estimater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5000</a:t>
                </a:r>
              </a:p>
              <a:p>
                <a:pPr algn="just"/>
                <a:r>
                  <a:rPr kumimoji="1"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Ma</a:t>
                </a:r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x_depth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6</a:t>
                </a:r>
              </a:p>
              <a:p>
                <a:pPr algn="just"/>
                <a:r>
                  <a:rPr kumimoji="1"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Lear</a:t>
                </a:r>
                <a:r>
                  <a:rPr lang="en-US" altLang="ja-JP" sz="105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ning_rate</a:t>
                </a:r>
                <a:r>
                  <a:rPr lang="en-US" altLang="ja-JP" sz="105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= 0.2</a:t>
                </a:r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A3E8052-F633-48AE-A740-460D2854DC36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519AB59-A5D8-D9CD-9809-5BC1D014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5" y="2126333"/>
            <a:ext cx="3297920" cy="2150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937D0-0780-5E83-00C5-144D2D6F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951" y="2126334"/>
            <a:ext cx="3232873" cy="21502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D30BBCF-3016-D54A-E7FF-F53BB3F59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040" y="2126333"/>
            <a:ext cx="3297920" cy="21502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E0C7FB-13E9-0602-C7C8-54D15DD8885B}"/>
              </a:ext>
            </a:extLst>
          </p:cNvPr>
          <p:cNvSpPr txBox="1"/>
          <p:nvPr/>
        </p:nvSpPr>
        <p:spPr>
          <a:xfrm>
            <a:off x="8554078" y="4428260"/>
            <a:ext cx="22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: 0.5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846989-D908-6444-C8A3-FBD18F24311E}"/>
              </a:ext>
            </a:extLst>
          </p:cNvPr>
          <p:cNvSpPr txBox="1"/>
          <p:nvPr/>
        </p:nvSpPr>
        <p:spPr>
          <a:xfrm>
            <a:off x="4911959" y="4428260"/>
            <a:ext cx="248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: 0.56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C6F08C-FB78-EB9D-57CE-CBB5F7DA5A04}"/>
              </a:ext>
            </a:extLst>
          </p:cNvPr>
          <p:cNvSpPr txBox="1"/>
          <p:nvPr/>
        </p:nvSpPr>
        <p:spPr>
          <a:xfrm>
            <a:off x="1269840" y="4428260"/>
            <a:ext cx="248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: 0.561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11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32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Insert Title Here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Lorem Ipsum is simply dummy text of the printing and typesetting industry.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3027872" y="4982258"/>
            <a:ext cx="6452557" cy="1180351"/>
            <a:chOff x="1366982" y="4969164"/>
            <a:chExt cx="2290618" cy="1180351"/>
          </a:xfrm>
        </p:grpSpPr>
        <p:grpSp>
          <p:nvGrpSpPr>
            <p:cNvPr id="23" name="グループ化 9">
              <a:extLst>
                <a:ext uri="{FF2B5EF4-FFF2-40B4-BE49-F238E27FC236}">
                  <a16:creationId xmlns:a16="http://schemas.microsoft.com/office/drawing/2014/main" id="{A4CB4419-A83B-41B8-AE53-9F3411BFA146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895120"/>
              <a:chOff x="1204145" y="262140"/>
              <a:chExt cx="3861624" cy="1509037"/>
            </a:xfrm>
          </p:grpSpPr>
          <p:sp>
            <p:nvSpPr>
              <p:cNvPr id="25" name="テキスト ボックス 10">
                <a:extLst>
                  <a:ext uri="{FF2B5EF4-FFF2-40B4-BE49-F238E27FC236}">
                    <a16:creationId xmlns:a16="http://schemas.microsoft.com/office/drawing/2014/main" id="{7E11D125-653B-4378-9E71-DC74414EB896}"/>
                  </a:ext>
                </a:extLst>
              </p:cNvPr>
              <p:cNvSpPr txBox="1"/>
              <p:nvPr/>
            </p:nvSpPr>
            <p:spPr>
              <a:xfrm>
                <a:off x="2309641" y="262140"/>
                <a:ext cx="1681761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Permutation Importance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テキスト ボックス 11">
                <a:extLst>
                  <a:ext uri="{FF2B5EF4-FFF2-40B4-BE49-F238E27FC236}">
                    <a16:creationId xmlns:a16="http://schemas.microsoft.com/office/drawing/2014/main" id="{6247FF91-5285-4B11-8322-D75C668FABED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700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여기서부터 아주 이상하다는 것을 많이 느꼈음 관련성이 매우 부족하게 봤고 데이터 자체가 좀 잘못 되었구나</a:t>
                </a:r>
                <a:r>
                  <a:rPr lang="en-US" altLang="ko-KR" sz="1050" dirty="0">
                    <a:solidFill>
                      <a:schemeClr val="tx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..</a:t>
                </a:r>
              </a:p>
              <a:p>
                <a:pPr algn="ctr"/>
                <a:r>
                  <a:rPr kumimoji="1" lang="ko-KR" altLang="en-US" sz="1050" dirty="0">
                    <a:solidFill>
                      <a:schemeClr val="tx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관련성이 떨어지는 컬럼을 뺄 수가 없었다</a:t>
                </a:r>
                <a:r>
                  <a:rPr kumimoji="1" lang="en-US" altLang="ko-KR" sz="1050" dirty="0">
                    <a:solidFill>
                      <a:schemeClr val="tx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…</a:t>
                </a:r>
                <a:endParaRPr kumimoji="1" lang="ja-JP" altLang="en-US" sz="105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E0AFB21-8977-99B2-8D56-A1D0A1ACA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63068"/>
            <a:ext cx="2438400" cy="3076575"/>
          </a:xfrm>
          <a:prstGeom prst="rect">
            <a:avLst/>
          </a:prstGeom>
        </p:spPr>
      </p:pic>
      <p:sp>
        <p:nvSpPr>
          <p:cNvPr id="13" name="テキスト ボックス 10">
            <a:extLst>
              <a:ext uri="{FF2B5EF4-FFF2-40B4-BE49-F238E27FC236}">
                <a16:creationId xmlns:a16="http://schemas.microsoft.com/office/drawing/2014/main" id="{7D39F17F-2CAC-AB92-283E-5319312F42F8}"/>
              </a:ext>
            </a:extLst>
          </p:cNvPr>
          <p:cNvSpPr txBox="1"/>
          <p:nvPr/>
        </p:nvSpPr>
        <p:spPr>
          <a:xfrm>
            <a:off x="5137692" y="4987922"/>
            <a:ext cx="1916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kumimoji="1" lang="en-US" altLang="ja-JP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andom-Forests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32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Insert Title Here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Lorem Ipsum is simply dummy text of the printing and typesetting industry.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769B9E-D81E-461F-91BD-93861E521809}"/>
              </a:ext>
            </a:extLst>
          </p:cNvPr>
          <p:cNvSpPr/>
          <p:nvPr/>
        </p:nvSpPr>
        <p:spPr>
          <a:xfrm>
            <a:off x="318052" y="1656523"/>
            <a:ext cx="6029739" cy="4939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3444099-15FE-411F-991B-21476EA74BA8}"/>
              </a:ext>
            </a:extLst>
          </p:cNvPr>
          <p:cNvSpPr txBox="1"/>
          <p:nvPr/>
        </p:nvSpPr>
        <p:spPr>
          <a:xfrm>
            <a:off x="551190" y="2053545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6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가설이 해결되지 않았다</a:t>
            </a:r>
            <a:r>
              <a:rPr kumimoji="1" lang="en-US" altLang="ko-KR" sz="2400" b="1" spc="6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ja-JP" altLang="en-US" sz="2400" b="1" spc="6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D70EE1-03C9-49DC-B97A-AE73099C07F5}"/>
              </a:ext>
            </a:extLst>
          </p:cNvPr>
          <p:cNvSpPr txBox="1"/>
          <p:nvPr/>
        </p:nvSpPr>
        <p:spPr>
          <a:xfrm>
            <a:off x="458425" y="2787363"/>
            <a:ext cx="55133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1. </a:t>
            </a:r>
            <a:r>
              <a:rPr kumimoji="1" lang="ko-KR" altLang="en-US" sz="1600" dirty="0">
                <a:solidFill>
                  <a:schemeClr val="tx1"/>
                </a:solidFill>
              </a:rPr>
              <a:t>홈팀의 전날 승리가 다음 경기에도 영향이 미치는가</a:t>
            </a:r>
            <a:r>
              <a:rPr kumimoji="1" lang="en-US" altLang="ko-KR" sz="1600" dirty="0">
                <a:solidFill>
                  <a:schemeClr val="tx1"/>
                </a:solidFill>
              </a:rPr>
              <a:t>?</a:t>
            </a:r>
            <a:endParaRPr kumimoji="1" lang="ko-KR" altLang="en-US" sz="1600" dirty="0">
              <a:solidFill>
                <a:schemeClr val="tx1"/>
              </a:solidFill>
            </a:endParaRPr>
          </a:p>
          <a:p>
            <a:r>
              <a:rPr kumimoji="1" lang="ko-KR" altLang="en-US" sz="1600" dirty="0">
                <a:solidFill>
                  <a:schemeClr val="tx1"/>
                </a:solidFill>
              </a:rPr>
              <a:t>반반</a:t>
            </a:r>
            <a:r>
              <a:rPr lang="en-US" altLang="ko-KR" sz="1600" dirty="0"/>
              <a:t>.</a:t>
            </a:r>
          </a:p>
          <a:p>
            <a:r>
              <a:rPr kumimoji="1" lang="ko-KR" altLang="en-US" sz="1600" dirty="0">
                <a:solidFill>
                  <a:schemeClr val="tx1"/>
                </a:solidFill>
              </a:rPr>
              <a:t>즉 영향이 미칠 수도 있고 아닐 수도 있다</a:t>
            </a:r>
            <a:r>
              <a:rPr kumimoji="1" lang="en-US" altLang="ko-KR" sz="16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600" dirty="0"/>
              <a:t>모델 또는 데이터 </a:t>
            </a:r>
            <a:r>
              <a:rPr lang="en-US" altLang="ko-KR" sz="1600" dirty="0"/>
              <a:t>EDA</a:t>
            </a:r>
            <a:r>
              <a:rPr lang="ko-KR" altLang="en-US" sz="1600" dirty="0"/>
              <a:t>가 쓰레기라는 의미</a:t>
            </a:r>
            <a:r>
              <a:rPr lang="en-US" altLang="ko-KR" sz="1600" dirty="0"/>
              <a:t>..</a:t>
            </a:r>
          </a:p>
          <a:p>
            <a:endParaRPr kumimoji="1" lang="en-US" altLang="ko-KR" sz="1600" dirty="0">
              <a:solidFill>
                <a:schemeClr val="tx1"/>
              </a:solidFill>
            </a:endParaRPr>
          </a:p>
          <a:p>
            <a:r>
              <a:rPr kumimoji="1" lang="en-US" altLang="ko-KR" sz="1600" dirty="0">
                <a:solidFill>
                  <a:schemeClr val="tx1"/>
                </a:solidFill>
              </a:rPr>
              <a:t>2. </a:t>
            </a:r>
            <a:r>
              <a:rPr kumimoji="1" lang="ko-KR" altLang="en-US" sz="1600" dirty="0">
                <a:solidFill>
                  <a:schemeClr val="tx1"/>
                </a:solidFill>
              </a:rPr>
              <a:t>전날 홈팀의 점수가 높다면 다음 경기에서도 홈팀이 </a:t>
            </a:r>
            <a:r>
              <a:rPr kumimoji="1" lang="ko-KR" altLang="en-US" sz="1600" dirty="0" err="1">
                <a:solidFill>
                  <a:schemeClr val="tx1"/>
                </a:solidFill>
              </a:rPr>
              <a:t>이길확률이</a:t>
            </a:r>
            <a:r>
              <a:rPr kumimoji="1" lang="ko-KR" altLang="en-US" sz="1600" dirty="0">
                <a:solidFill>
                  <a:schemeClr val="tx1"/>
                </a:solidFill>
              </a:rPr>
              <a:t> 높을까</a:t>
            </a:r>
            <a:r>
              <a:rPr kumimoji="1" lang="en-US" altLang="ko-KR" sz="1600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1600" dirty="0"/>
              <a:t>이거는 어느정도 </a:t>
            </a:r>
            <a:r>
              <a:rPr lang="en-US" altLang="ko-KR" sz="1600" dirty="0"/>
              <a:t>Feature importance</a:t>
            </a:r>
            <a:r>
              <a:rPr lang="ko-KR" altLang="en-US" sz="1600" dirty="0"/>
              <a:t>를 보면</a:t>
            </a:r>
            <a:endParaRPr lang="en-US" altLang="ko-KR" sz="1600" dirty="0"/>
          </a:p>
          <a:p>
            <a:r>
              <a:rPr lang="ko-KR" altLang="en-US" sz="1600" dirty="0"/>
              <a:t>홈팀의 점수가 관련성이 있다고 할 수 있다</a:t>
            </a:r>
            <a:r>
              <a:rPr lang="en-US" altLang="ko-KR" sz="1600" dirty="0"/>
              <a:t>..</a:t>
            </a:r>
          </a:p>
          <a:p>
            <a:r>
              <a:rPr kumimoji="1" lang="ko-KR" altLang="en-US" sz="1600" dirty="0">
                <a:solidFill>
                  <a:schemeClr val="tx1"/>
                </a:solidFill>
              </a:rPr>
              <a:t>하지만 관련 </a:t>
            </a:r>
            <a:r>
              <a:rPr kumimoji="1" lang="en-US" altLang="ko-KR" sz="1600" dirty="0">
                <a:solidFill>
                  <a:schemeClr val="tx1"/>
                </a:solidFill>
              </a:rPr>
              <a:t>weight</a:t>
            </a:r>
            <a:r>
              <a:rPr kumimoji="1" lang="ko-KR" altLang="en-US" sz="1600" dirty="0">
                <a:solidFill>
                  <a:schemeClr val="tx1"/>
                </a:solidFill>
              </a:rPr>
              <a:t>가 높지 않은 것으로 보아 많은 관련성이 있다고 보기는 힘들 것 같다</a:t>
            </a:r>
            <a:r>
              <a:rPr kumimoji="1" lang="en-US" altLang="ko-KR" sz="1600" dirty="0">
                <a:solidFill>
                  <a:schemeClr val="tx1"/>
                </a:solidFill>
              </a:rPr>
              <a:t>..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8108EDB-9738-456C-B914-B073F42DA22D}"/>
              </a:ext>
            </a:extLst>
          </p:cNvPr>
          <p:cNvCxnSpPr/>
          <p:nvPr/>
        </p:nvCxnSpPr>
        <p:spPr>
          <a:xfrm>
            <a:off x="551190" y="1874890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E4E3D55-E9EB-4EF9-0A98-641877D12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13" y="1018493"/>
            <a:ext cx="4115759" cy="519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4223801" y="2613392"/>
              <a:ext cx="3744423" cy="1631216"/>
              <a:chOff x="4223801" y="2355575"/>
              <a:chExt cx="3744423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</a:t>
                </a:r>
                <a:r>
                  <a:rPr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4223801" y="3063461"/>
                <a:ext cx="3744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Feed back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85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EB4FB8-A5CC-4FB9-AACA-60B25A06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4554" cy="6858000"/>
          </a:xfrm>
          <a:prstGeom prst="rect">
            <a:avLst/>
          </a:prstGeom>
        </p:spPr>
      </p:pic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6DB8257C-3DD6-4668-8E5D-3B64AACE3126}"/>
              </a:ext>
            </a:extLst>
          </p:cNvPr>
          <p:cNvSpPr/>
          <p:nvPr/>
        </p:nvSpPr>
        <p:spPr>
          <a:xfrm>
            <a:off x="-652835" y="-55871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7452879" y="1787273"/>
            <a:ext cx="4285853" cy="3283454"/>
            <a:chOff x="7680213" y="1874890"/>
            <a:chExt cx="4285853" cy="3283454"/>
          </a:xfrm>
        </p:grpSpPr>
        <p:sp>
          <p:nvSpPr>
            <p:cNvPr id="7" name="テキスト ボックス 13">
              <a:extLst>
                <a:ext uri="{FF2B5EF4-FFF2-40B4-BE49-F238E27FC236}">
                  <a16:creationId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7680213" y="2053545"/>
              <a:ext cx="2151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Feed back</a:t>
              </a:r>
              <a:endParaRPr kumimoji="1" lang="ja-JP" altLang="en-US" sz="2400" b="1" spc="600" dirty="0">
                <a:solidFill>
                  <a:schemeClr val="bg1"/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8" name="テキスト ボックス 14">
              <a:extLst>
                <a:ext uri="{FF2B5EF4-FFF2-40B4-BE49-F238E27FC236}">
                  <a16:creationId xmlns:a16="http://schemas.microsoft.com/office/drawing/2014/main" id="{0D84B077-B893-4306-BBCB-2873FD800ED3}"/>
                </a:ext>
              </a:extLst>
            </p:cNvPr>
            <p:cNvSpPr txBox="1"/>
            <p:nvPr/>
          </p:nvSpPr>
          <p:spPr>
            <a:xfrm>
              <a:off x="7680213" y="2576355"/>
              <a:ext cx="4285853" cy="258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처음 농구 사이트의 데이터를 가지고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하려다가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쓴맛을 보고 </a:t>
              </a:r>
              <a:r>
                <a:rPr kumimoji="1"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캐글에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서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데이터를 찾아서 시작을 하였는데 이미 여기서 시간이 많이 지났고 마지막에 모델을 적용해 보았을 때 좀 이상했지만 쭉 이어 나갔는데 역시나 마지막까지 좀 이상해서 전체적으로 생각한 결과 이전 경기의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스탯이라는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타겟 자체의 목적성이 불확실했으며 선수의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뎁스가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변경되거나 부상의 여지 등 여러가지 변경되는 점이 많아서 정확하지 않았다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 </a:t>
              </a:r>
              <a:endParaRPr kumimoji="1"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:a16="http://schemas.microsoft.com/office/drawing/2014/main" id="{C0DD3B92-233C-4C84-A158-7432829D9199}"/>
                </a:ext>
              </a:extLst>
            </p:cNvPr>
            <p:cNvCxnSpPr/>
            <p:nvPr/>
          </p:nvCxnSpPr>
          <p:spPr>
            <a:xfrm>
              <a:off x="7680213" y="1874890"/>
              <a:ext cx="41930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8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EB4FB8-A5CC-4FB9-AACA-60B25A06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04554" cy="6858000"/>
          </a:xfrm>
          <a:prstGeom prst="rect">
            <a:avLst/>
          </a:prstGeom>
        </p:spPr>
      </p:pic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6DB8257C-3DD6-4668-8E5D-3B64AACE3126}"/>
              </a:ext>
            </a:extLst>
          </p:cNvPr>
          <p:cNvSpPr/>
          <p:nvPr/>
        </p:nvSpPr>
        <p:spPr>
          <a:xfrm>
            <a:off x="-652835" y="-558711"/>
            <a:ext cx="13370080" cy="9521579"/>
          </a:xfrm>
          <a:prstGeom prst="flowChartDocument">
            <a:avLst/>
          </a:prstGeom>
          <a:gradFill flip="none" rotWithShape="1">
            <a:gsLst>
              <a:gs pos="47000">
                <a:schemeClr val="accent4">
                  <a:lumMod val="90000"/>
                  <a:alpha val="20000"/>
                </a:schemeClr>
              </a:gs>
              <a:gs pos="20000">
                <a:schemeClr val="accent1">
                  <a:lumMod val="97000"/>
                  <a:lumOff val="3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BFC7BD-A876-4579-ABB6-4CCCC5F94D6A}"/>
              </a:ext>
            </a:extLst>
          </p:cNvPr>
          <p:cNvGrpSpPr/>
          <p:nvPr/>
        </p:nvGrpSpPr>
        <p:grpSpPr>
          <a:xfrm>
            <a:off x="7754804" y="2598156"/>
            <a:ext cx="4285853" cy="2445084"/>
            <a:chOff x="7680213" y="1874890"/>
            <a:chExt cx="4285853" cy="2445084"/>
          </a:xfrm>
        </p:grpSpPr>
        <p:sp>
          <p:nvSpPr>
            <p:cNvPr id="7" name="テキスト ボックス 13">
              <a:extLst>
                <a:ext uri="{FF2B5EF4-FFF2-40B4-BE49-F238E27FC236}">
                  <a16:creationId xmlns:a16="http://schemas.microsoft.com/office/drawing/2014/main" id="{1204500B-95CA-47B3-8886-EDA901451DA6}"/>
                </a:ext>
              </a:extLst>
            </p:cNvPr>
            <p:cNvSpPr txBox="1"/>
            <p:nvPr/>
          </p:nvSpPr>
          <p:spPr>
            <a:xfrm>
              <a:off x="7680213" y="2053545"/>
              <a:ext cx="297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Improvements</a:t>
              </a:r>
              <a:endParaRPr kumimoji="1" lang="ja-JP" altLang="en-US" sz="2400" b="1" spc="600" dirty="0">
                <a:solidFill>
                  <a:schemeClr val="bg1"/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8" name="テキスト ボックス 14">
              <a:extLst>
                <a:ext uri="{FF2B5EF4-FFF2-40B4-BE49-F238E27FC236}">
                  <a16:creationId xmlns:a16="http://schemas.microsoft.com/office/drawing/2014/main" id="{0D84B077-B893-4306-BBCB-2873FD800ED3}"/>
                </a:ext>
              </a:extLst>
            </p:cNvPr>
            <p:cNvSpPr txBox="1"/>
            <p:nvPr/>
          </p:nvSpPr>
          <p:spPr>
            <a:xfrm>
              <a:off x="7680213" y="2576355"/>
              <a:ext cx="4285853" cy="1743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처음 농구 사이트의 데이터를 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통해서 선수들의 데이터를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가지고와서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그 선수가 출전하냐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안하냐의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결과와 </a:t>
              </a:r>
              <a:r>
                <a:rPr lang="ko-KR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스탯도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 컬럼으로 넣어서 </a:t>
              </a:r>
              <a:r>
                <a:rPr lang="en-US" altLang="ko-KR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kaggle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의 데이터와 같이 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EDA</a:t>
              </a:r>
              <a:r>
                <a:rPr lang="ko-KR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를 진행을 한다면 더 관련성 있는 컬럼들을 가지고 정확도를 높일 수 있을 것 같다</a:t>
              </a:r>
              <a:r>
                <a:rPr lang="en-US" altLang="ko-KR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kumimoji="1" lang="en-US" altLang="ja-JP" sz="1400" dirty="0">
                  <a:solidFill>
                    <a:schemeClr val="bg1"/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rPr>
                <a:t>https://www.basketball-reference.com/</a:t>
              </a:r>
              <a:endParaRPr kumimoji="1" lang="ja-JP" altLang="en-US" sz="1400" dirty="0">
                <a:solidFill>
                  <a:schemeClr val="bg1"/>
                </a:solidFill>
                <a:latin typeface="Arial" panose="020B0604020202020204" pitchFamily="34" charset="0"/>
                <a:ea typeface="DotumChe" panose="020B0609000101010101" pitchFamily="49" charset="-127"/>
                <a:cs typeface="Arial" panose="020B0604020202020204" pitchFamily="34" charset="0"/>
              </a:endParaRPr>
            </a:p>
          </p:txBody>
        </p:sp>
        <p:cxnSp>
          <p:nvCxnSpPr>
            <p:cNvPr id="9" name="直線コネクタ 15">
              <a:extLst>
                <a:ext uri="{FF2B5EF4-FFF2-40B4-BE49-F238E27FC236}">
                  <a16:creationId xmlns:a16="http://schemas.microsoft.com/office/drawing/2014/main" id="{C0DD3B92-233C-4C84-A158-7432829D9199}"/>
                </a:ext>
              </a:extLst>
            </p:cNvPr>
            <p:cNvCxnSpPr/>
            <p:nvPr/>
          </p:nvCxnSpPr>
          <p:spPr>
            <a:xfrm>
              <a:off x="7680213" y="1874890"/>
              <a:ext cx="41930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77A53FA-2D60-01AC-0C8F-DB5DE02B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6" y="1531200"/>
            <a:ext cx="6581209" cy="42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5394FA2-E661-4121-86EE-44EEAC58D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7" b="28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グループ化 6">
            <a:extLst>
              <a:ext uri="{FF2B5EF4-FFF2-40B4-BE49-F238E27FC236}">
                <a16:creationId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652835" y="-558711"/>
            <a:ext cx="13370080" cy="9521579"/>
            <a:chOff x="-652835" y="-686302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652835" y="-686302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4175292" y="3321278"/>
              <a:ext cx="38414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54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84190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4112477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26214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332185" y="1588654"/>
            <a:ext cx="3779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Define the Problem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90483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332185" y="2849419"/>
            <a:ext cx="4277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Data Wrangling &amp; EDA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416560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2332185" y="4110184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Model apply 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2332185" y="5370948"/>
            <a:ext cx="2021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Feed back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22" name="テキスト ボックス 4">
            <a:extLst>
              <a:ext uri="{FF2B5EF4-FFF2-40B4-BE49-F238E27FC236}">
                <a16:creationId xmlns:a16="http://schemas.microsoft.com/office/drawing/2014/main" id="{D4065F04-4535-4C2B-8B78-7839299AC732}"/>
              </a:ext>
            </a:extLst>
          </p:cNvPr>
          <p:cNvSpPr txBox="1"/>
          <p:nvPr/>
        </p:nvSpPr>
        <p:spPr>
          <a:xfrm>
            <a:off x="2332185" y="1991287"/>
            <a:ext cx="4051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스포츠토토의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가능성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, AI 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승부예측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,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가설제시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3" name="テキスト ボックス 4">
            <a:extLst>
              <a:ext uri="{FF2B5EF4-FFF2-40B4-BE49-F238E27FC236}">
                <a16:creationId xmlns:a16="http://schemas.microsoft.com/office/drawing/2014/main" id="{8F8E0ADE-FA70-4C85-AA4D-E63C4F31343F}"/>
              </a:ext>
            </a:extLst>
          </p:cNvPr>
          <p:cNvSpPr txBox="1"/>
          <p:nvPr/>
        </p:nvSpPr>
        <p:spPr>
          <a:xfrm>
            <a:off x="2335007" y="324281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데이터 </a:t>
            </a:r>
            <a:r>
              <a:rPr kumimoji="1" lang="ko-KR" altLang="en-US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전처리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과정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4" name="テキスト ボックス 4">
            <a:extLst>
              <a:ext uri="{FF2B5EF4-FFF2-40B4-BE49-F238E27FC236}">
                <a16:creationId xmlns:a16="http://schemas.microsoft.com/office/drawing/2014/main" id="{3BBCA9D6-C3CF-42D9-937B-F4A5FF12E36B}"/>
              </a:ext>
            </a:extLst>
          </p:cNvPr>
          <p:cNvSpPr txBox="1"/>
          <p:nvPr/>
        </p:nvSpPr>
        <p:spPr>
          <a:xfrm>
            <a:off x="2329362" y="4519543"/>
            <a:ext cx="534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1) decision-trees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2) random-forests 3)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5" name="テキスト ボックス 4">
            <a:extLst>
              <a:ext uri="{FF2B5EF4-FFF2-40B4-BE49-F238E27FC236}">
                <a16:creationId xmlns:a16="http://schemas.microsoft.com/office/drawing/2014/main" id="{3B73F547-74CE-4463-BAC9-7CB784631F55}"/>
              </a:ext>
            </a:extLst>
          </p:cNvPr>
          <p:cNvSpPr txBox="1"/>
          <p:nvPr/>
        </p:nvSpPr>
        <p:spPr>
          <a:xfrm>
            <a:off x="2332953" y="5759326"/>
            <a:ext cx="3086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Feedback &amp; Improvements</a:t>
            </a:r>
            <a:endParaRPr kumimoji="1" lang="ja-JP" altLang="en-US" sz="1600" dirty="0">
              <a:solidFill>
                <a:schemeClr val="bg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F56B89C-E075-DC4B-824A-E9DD69EAF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9773" y="63552"/>
            <a:ext cx="3900939" cy="67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2514294" y="2613392"/>
              <a:ext cx="7163436" cy="1631216"/>
              <a:chOff x="2514294" y="2355575"/>
              <a:chExt cx="7163436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2514294" y="3063461"/>
                <a:ext cx="71634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Define the Problem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5">
            <a:extLst>
              <a:ext uri="{FF2B5EF4-FFF2-40B4-BE49-F238E27FC236}">
                <a16:creationId xmlns:a16="http://schemas.microsoft.com/office/drawing/2014/main" id="{8A7D15F6-5593-4D27-B5F7-001779277414}"/>
              </a:ext>
            </a:extLst>
          </p:cNvPr>
          <p:cNvSpPr/>
          <p:nvPr/>
        </p:nvSpPr>
        <p:spPr>
          <a:xfrm>
            <a:off x="6263479" y="1603513"/>
            <a:ext cx="5637575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917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Define the Problem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스포츠 토토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(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사행산업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)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의 가능성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, AI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를 통한 스포츠분석 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860026-AA34-48FA-B429-EC14FBE6EB48}"/>
              </a:ext>
            </a:extLst>
          </p:cNvPr>
          <p:cNvGrpSpPr/>
          <p:nvPr/>
        </p:nvGrpSpPr>
        <p:grpSpPr>
          <a:xfrm>
            <a:off x="7336721" y="1903056"/>
            <a:ext cx="4503361" cy="4110930"/>
            <a:chOff x="1263811" y="1691720"/>
            <a:chExt cx="4503361" cy="411093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3D4BEA-8258-4A68-818A-1F4E3C17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811" y="3702855"/>
              <a:ext cx="2099795" cy="20997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C26F2AA-1F55-4FD7-8E49-0F62DF5D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542" y="3744438"/>
              <a:ext cx="2016630" cy="2016630"/>
            </a:xfrm>
            <a:prstGeom prst="rect">
              <a:avLst/>
            </a:prstGeom>
          </p:spPr>
        </p:pic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7AD4E99-29AE-43F7-829C-C80F577B581D}"/>
                </a:ext>
              </a:extLst>
            </p:cNvPr>
            <p:cNvSpPr/>
            <p:nvPr/>
          </p:nvSpPr>
          <p:spPr>
            <a:xfrm>
              <a:off x="2951884" y="1691720"/>
              <a:ext cx="2410691" cy="1615163"/>
            </a:xfrm>
            <a:prstGeom prst="wedgeRoundRectCallout">
              <a:avLst>
                <a:gd name="adj1" fmla="val 32041"/>
                <a:gd name="adj2" fmla="val 74509"/>
                <a:gd name="adj3" fmla="val 16667"/>
              </a:avLst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AI </a:t>
              </a:r>
              <a:r>
                <a:rPr kumimoji="1" lang="ko-KR" altLang="en-US" sz="1400" dirty="0">
                  <a:solidFill>
                    <a:schemeClr val="tx1"/>
                  </a:solidFill>
                </a:rPr>
                <a:t>를 통해서 오로지 데이터를 통한 수학적 확률로 승패를 예측하는 정보를 제공하여 높은 적중률을 보여줄 수 있다</a:t>
              </a:r>
              <a:r>
                <a:rPr kumimoji="1" lang="en-US" altLang="ko-KR" sz="1400" dirty="0">
                  <a:solidFill>
                    <a:schemeClr val="tx1"/>
                  </a:solidFill>
                </a:rPr>
                <a:t>.</a:t>
              </a:r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09280B-2B1F-FDE1-5A1F-CD40D9569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2006294"/>
            <a:ext cx="5637576" cy="3381375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5A962C3-E6EB-615B-3A35-A3C4CCC4DF3F}"/>
              </a:ext>
            </a:extLst>
          </p:cNvPr>
          <p:cNvSpPr/>
          <p:nvPr/>
        </p:nvSpPr>
        <p:spPr>
          <a:xfrm>
            <a:off x="6438791" y="1903055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기존 패널 개인에 의한 스포츠 집중 분석은 개인의 인식에 따라 달라지는 분석이며 낮은 적중률을 가지고 있음</a:t>
            </a:r>
          </a:p>
        </p:txBody>
      </p:sp>
    </p:spTree>
    <p:extLst>
      <p:ext uri="{BB962C8B-B14F-4D97-AF65-F5344CB8AC3E}">
        <p14:creationId xmlns:p14="http://schemas.microsoft.com/office/powerpoint/2010/main" val="194876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917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Define the Problem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스포츠 토토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(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사행산업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)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의 가능성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, AI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를 통한 스포츠분석 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5A962C3-E6EB-615B-3A35-A3C4CCC4DF3F}"/>
              </a:ext>
            </a:extLst>
          </p:cNvPr>
          <p:cNvSpPr/>
          <p:nvPr/>
        </p:nvSpPr>
        <p:spPr>
          <a:xfrm>
            <a:off x="2299531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홈팀의 전날 승리가 다음 경기에도 영향이 미치는가</a:t>
            </a:r>
            <a:r>
              <a:rPr kumimoji="1" lang="en-US" altLang="ko-KR" sz="1400" dirty="0">
                <a:solidFill>
                  <a:schemeClr val="tx1"/>
                </a:solidFill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4A48E6F-799A-C1C0-0888-FC8A10E5B61D}"/>
              </a:ext>
            </a:extLst>
          </p:cNvPr>
          <p:cNvSpPr/>
          <p:nvPr/>
        </p:nvSpPr>
        <p:spPr>
          <a:xfrm>
            <a:off x="7325558" y="1995071"/>
            <a:ext cx="2410691" cy="1615163"/>
          </a:xfrm>
          <a:prstGeom prst="wedgeRoundRectCallout">
            <a:avLst>
              <a:gd name="adj1" fmla="val 32041"/>
              <a:gd name="adj2" fmla="val 74509"/>
              <a:gd name="adj3" fmla="val 16667"/>
            </a:avLst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전날 홈팀의 점수가 높다면 다음 경기에서도 홈팀이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이길확률이</a:t>
            </a:r>
            <a:r>
              <a:rPr kumimoji="1" lang="ko-KR" altLang="en-US" sz="1400" dirty="0">
                <a:solidFill>
                  <a:schemeClr val="tx1"/>
                </a:solidFill>
              </a:rPr>
              <a:t> 높을까</a:t>
            </a:r>
            <a:r>
              <a:rPr kumimoji="1" lang="en-US" altLang="ko-KR" sz="1400" dirty="0">
                <a:solidFill>
                  <a:schemeClr val="tx1"/>
                </a:solidFill>
              </a:rPr>
              <a:t>?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16C929-9BF8-CE3F-01F9-771D2115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84" y="4116800"/>
            <a:ext cx="2016630" cy="20166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42D996-60B2-B7EF-1AD1-D896DEEAF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15" y="4033635"/>
            <a:ext cx="2099795" cy="20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7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2031110" y="2613392"/>
              <a:ext cx="8129791" cy="1631216"/>
              <a:chOff x="2031110" y="2355575"/>
              <a:chExt cx="8129791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2031110" y="3063461"/>
                <a:ext cx="81297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Data Wrangling &amp; EDA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457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Data Wrangling &amp; EDA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데이터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전처리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과정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4" y="1603513"/>
            <a:ext cx="5637575" cy="4704522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6342390" y="1795420"/>
            <a:ext cx="5289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https://www.kaggle.com/datasets/nathanlauga/nba-games</a:t>
            </a:r>
            <a:endParaRPr kumimoji="1" lang="ja-JP" altLang="en-US" sz="1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6342390" y="2232917"/>
            <a:ext cx="56375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2004~2022.3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까지의 </a:t>
            </a:r>
            <a:r>
              <a:rPr lang="en-US" altLang="ko-KR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games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게임날짜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게임상황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자유투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홈팀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자유투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성공율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어웨이팀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경기결과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games_details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약어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연고지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스타팅포지션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코멘트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출전하지 않는 이유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부상 등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출전시간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필드골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성공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시도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자유투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수비리바운드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리바운드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어시스트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블락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샷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턴오버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개인파울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득점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득점마진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players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ranking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(Only NBA),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시즌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게임날짜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컨퍼런스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게임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승리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시즌 패배 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승리 비율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 경기 누적 결과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어웨이 경기 누적 결과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재경기</a:t>
            </a:r>
          </a:p>
          <a:p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teams =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최초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NBA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합류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약어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닉네임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창설연도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도시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경기장 이름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경기장 최대 수용인원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구단주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매니저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리그제휴</a:t>
            </a:r>
            <a:endParaRPr kumimoji="1" lang="ja-JP" altLang="en-US" sz="1200" dirty="0">
              <a:solidFill>
                <a:schemeClr val="tx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43E315F-F37C-0CCE-E979-5994836E9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88" y="4559061"/>
            <a:ext cx="3018316" cy="15570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71D4FB-F0F5-9E29-EB3A-B1F2C3E38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46"/>
          <a:stretch/>
        </p:blipFill>
        <p:spPr>
          <a:xfrm>
            <a:off x="2404035" y="1784420"/>
            <a:ext cx="1492984" cy="26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0DB717-0C78-4FD4-A27D-F3FFDFB816A1}"/>
              </a:ext>
            </a:extLst>
          </p:cNvPr>
          <p:cNvSpPr/>
          <p:nvPr/>
        </p:nvSpPr>
        <p:spPr>
          <a:xfrm>
            <a:off x="458425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A2738D-7458-402C-91CC-833714A6A88B}"/>
              </a:ext>
            </a:extLst>
          </p:cNvPr>
          <p:cNvSpPr/>
          <p:nvPr/>
        </p:nvSpPr>
        <p:spPr>
          <a:xfrm>
            <a:off x="4499113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54A3C4-A4EF-4B70-8F29-E4470AE58A4D}"/>
              </a:ext>
            </a:extLst>
          </p:cNvPr>
          <p:cNvSpPr/>
          <p:nvPr/>
        </p:nvSpPr>
        <p:spPr>
          <a:xfrm>
            <a:off x="8539801" y="1603513"/>
            <a:ext cx="3193774" cy="3193774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C4F40EB-7A15-43B4-A817-339035D6B274}"/>
              </a:ext>
            </a:extLst>
          </p:cNvPr>
          <p:cNvGrpSpPr/>
          <p:nvPr/>
        </p:nvGrpSpPr>
        <p:grpSpPr>
          <a:xfrm>
            <a:off x="458425" y="4986541"/>
            <a:ext cx="3193774" cy="1264452"/>
            <a:chOff x="458425" y="262140"/>
            <a:chExt cx="5384204" cy="2131674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2F3AEAA-CCC8-4653-9153-8BC445CC01BC}"/>
                </a:ext>
              </a:extLst>
            </p:cNvPr>
            <p:cNvSpPr txBox="1"/>
            <p:nvPr/>
          </p:nvSpPr>
          <p:spPr>
            <a:xfrm>
              <a:off x="1432875" y="262140"/>
              <a:ext cx="3435308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전반적인 </a:t>
              </a:r>
              <a:r>
                <a:rPr kumimoji="1" lang="ko-KR" altLang="en-US" sz="2000" b="1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전처리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EADABB9D-14A8-4645-89B4-1B3C49181F02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1323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'GAME_DATE_EST' datetime 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타입으로 변경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시간 순 정렬을 위함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시간순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정렬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결측치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제거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팀번호를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teams.csv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 약어로 변경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3C78FDB-E29E-4837-9D5E-A88F1A28E89D}"/>
              </a:ext>
            </a:extLst>
          </p:cNvPr>
          <p:cNvGrpSpPr/>
          <p:nvPr/>
        </p:nvGrpSpPr>
        <p:grpSpPr>
          <a:xfrm>
            <a:off x="4499113" y="4986541"/>
            <a:ext cx="3193774" cy="987453"/>
            <a:chOff x="458425" y="262140"/>
            <a:chExt cx="5384204" cy="1664696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D1725949-E0FB-41EA-A754-231DD31F8E90}"/>
                </a:ext>
              </a:extLst>
            </p:cNvPr>
            <p:cNvSpPr txBox="1"/>
            <p:nvPr/>
          </p:nvSpPr>
          <p:spPr>
            <a:xfrm>
              <a:off x="1754731" y="262140"/>
              <a:ext cx="2791594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PREDICT</a:t>
              </a:r>
              <a:r>
                <a:rPr lang="ko-KR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생성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C412BEC5-D377-4A21-9525-98E7D88668C9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856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kumimoji="1"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필요한 컬럼만 추출 타겟은 </a:t>
              </a:r>
              <a:r>
                <a:rPr lang="en-US" altLang="ko-KR" sz="900" b="0" dirty="0">
                  <a:solidFill>
                    <a:srgbClr val="6A9955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'HOME_TEAM_WINS'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이전 경기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스탯으로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다음 경기의 결과를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예측해야하므로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타겟값인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'HOME_TEAM_WINS'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행씩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내려서 모델링</a:t>
              </a:r>
              <a:endParaRPr lang="en-US" altLang="ko-KR" sz="900" dirty="0">
                <a:solidFill>
                  <a:schemeClr val="tx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3C1DAE5-DEF2-499A-804D-8E34D8F3A8C3}"/>
              </a:ext>
            </a:extLst>
          </p:cNvPr>
          <p:cNvGrpSpPr/>
          <p:nvPr/>
        </p:nvGrpSpPr>
        <p:grpSpPr>
          <a:xfrm>
            <a:off x="8539801" y="4986541"/>
            <a:ext cx="3193774" cy="848954"/>
            <a:chOff x="458425" y="262140"/>
            <a:chExt cx="5384204" cy="1431208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2D9152C-0E4E-4D64-8164-9D4645613226}"/>
                </a:ext>
              </a:extLst>
            </p:cNvPr>
            <p:cNvSpPr txBox="1"/>
            <p:nvPr/>
          </p:nvSpPr>
          <p:spPr>
            <a:xfrm>
              <a:off x="1766136" y="262140"/>
              <a:ext cx="2768786" cy="674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train, test, </a:t>
              </a:r>
              <a:r>
                <a:rPr lang="en-US" altLang="ja-JP" sz="2000" b="1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val</a:t>
              </a:r>
              <a:endParaRPr kumimoji="1" lang="ja-JP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816C19F-BB5D-422F-AC51-761678FE5D69}"/>
                </a:ext>
              </a:extLst>
            </p:cNvPr>
            <p:cNvSpPr txBox="1"/>
            <p:nvPr/>
          </p:nvSpPr>
          <p:spPr>
            <a:xfrm>
              <a:off x="458425" y="1070710"/>
              <a:ext cx="5384204" cy="62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train, </a:t>
              </a:r>
              <a:r>
                <a:rPr lang="en-US" altLang="ko-KR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val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, test 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를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6:2:2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나누어줌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와 </a:t>
              </a:r>
              <a:r>
                <a:rPr lang="en-US" altLang="ko-KR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val</a:t>
              </a:r>
              <a:r>
                <a:rPr lang="en-US" altLang="ko-KR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ko-KR" altLang="en-US" sz="9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값을 최근 값으로 </a:t>
              </a:r>
              <a:r>
                <a:rPr lang="ko-KR" altLang="en-US" sz="9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나누어줌</a:t>
              </a:r>
              <a:endParaRPr kumimoji="1" lang="ja-JP" altLang="en-US" sz="9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" name="グループ化 8">
            <a:extLst>
              <a:ext uri="{FF2B5EF4-FFF2-40B4-BE49-F238E27FC236}">
                <a16:creationId xmlns:a16="http://schemas.microsoft.com/office/drawing/2014/main" id="{C3CE2CEB-7435-6820-73F7-8DC8715C11E2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19" name="テキスト ボックス 3">
              <a:extLst>
                <a:ext uri="{FF2B5EF4-FFF2-40B4-BE49-F238E27FC236}">
                  <a16:creationId xmlns:a16="http://schemas.microsoft.com/office/drawing/2014/main" id="{D7C6DFE1-69F6-5815-4C20-D69B8DF7C95D}"/>
                </a:ext>
              </a:extLst>
            </p:cNvPr>
            <p:cNvSpPr txBox="1"/>
            <p:nvPr/>
          </p:nvSpPr>
          <p:spPr>
            <a:xfrm>
              <a:off x="458425" y="262140"/>
              <a:ext cx="4457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Data Wrangling &amp; EDA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20" name="テキスト ボックス 4">
              <a:extLst>
                <a:ext uri="{FF2B5EF4-FFF2-40B4-BE49-F238E27FC236}">
                  <a16:creationId xmlns:a16="http://schemas.microsoft.com/office/drawing/2014/main" id="{73B0B3F3-38B7-35BF-5E31-3A6BF76AEBCC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데이터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전처리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과정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B2A73F2-B598-2FC3-AFF3-BB369CF3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825" y="2557462"/>
            <a:ext cx="3133725" cy="12858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358D7D-4DDC-0B4E-BC5F-FC785A8B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29" y="1774847"/>
            <a:ext cx="2703766" cy="28393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0E6B458-BE3F-566B-8A02-93B34208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62" y="1603514"/>
            <a:ext cx="752475" cy="30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3737028" y="2613392"/>
              <a:ext cx="4717959" cy="1631216"/>
              <a:chOff x="3737028" y="2355575"/>
              <a:chExt cx="4717959" cy="1631216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3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3737028" y="3063461"/>
                <a:ext cx="47179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 Apply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63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1139</Words>
  <Application>Microsoft Office PowerPoint</Application>
  <PresentationFormat>와이드스크린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Kelson Sans</vt:lpstr>
      <vt:lpstr>Yu Gothic</vt:lpstr>
      <vt:lpstr>맑은 고딕</vt:lpstr>
      <vt:lpstr>함초롬돋움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강한나라</cp:lastModifiedBy>
  <cp:revision>39</cp:revision>
  <dcterms:created xsi:type="dcterms:W3CDTF">2018-04-23T02:02:46Z</dcterms:created>
  <dcterms:modified xsi:type="dcterms:W3CDTF">2022-12-05T07:19:30Z</dcterms:modified>
</cp:coreProperties>
</file>